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sldIdLst>
    <p:sldId id="285" r:id="rId2"/>
    <p:sldId id="282" r:id="rId3"/>
    <p:sldId id="283" r:id="rId4"/>
    <p:sldId id="281" r:id="rId5"/>
    <p:sldId id="277" r:id="rId6"/>
    <p:sldId id="287" r:id="rId7"/>
    <p:sldId id="288" r:id="rId8"/>
    <p:sldId id="264" r:id="rId9"/>
    <p:sldId id="269" r:id="rId10"/>
    <p:sldId id="270" r:id="rId11"/>
    <p:sldId id="274" r:id="rId12"/>
    <p:sldId id="289" r:id="rId13"/>
    <p:sldId id="268" r:id="rId14"/>
    <p:sldId id="272" r:id="rId15"/>
    <p:sldId id="278" r:id="rId16"/>
    <p:sldId id="265" r:id="rId17"/>
    <p:sldId id="266" r:id="rId18"/>
    <p:sldId id="286" r:id="rId19"/>
    <p:sldId id="275" r:id="rId20"/>
    <p:sldId id="260" r:id="rId21"/>
    <p:sldId id="267" r:id="rId22"/>
    <p:sldId id="276" r:id="rId23"/>
    <p:sldId id="284" r:id="rId24"/>
    <p:sldId id="290"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8/15/2022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0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8/15/2022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57016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1988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2665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600259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5505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8/15/2022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9826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81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9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2153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2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78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06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73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6111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08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8/15/2022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294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8/15/2022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7024198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n.gov/education/topic/report-car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venlc@scsk12.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helearnersway.net/ideas/2016/10/23/questions-at-the-heart-of-learnin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414C-06D0-41B9-9704-C53EA0A44256}"/>
              </a:ext>
            </a:extLst>
          </p:cNvPr>
          <p:cNvSpPr>
            <a:spLocks noGrp="1"/>
          </p:cNvSpPr>
          <p:nvPr>
            <p:ph type="title"/>
          </p:nvPr>
        </p:nvSpPr>
        <p:spPr/>
        <p:txBody>
          <a:bodyPr>
            <a:normAutofit fontScale="90000"/>
          </a:bodyPr>
          <a:lstStyle/>
          <a:p>
            <a:r>
              <a:rPr lang="en-US" dirty="0"/>
              <a:t>Kate Bond Elementary </a:t>
            </a:r>
            <a:br>
              <a:rPr lang="en-US" dirty="0"/>
            </a:br>
            <a:r>
              <a:rPr lang="en-US" dirty="0"/>
              <a:t>Title I Annual Meeting</a:t>
            </a:r>
            <a:br>
              <a:rPr lang="en-US" dirty="0"/>
            </a:br>
            <a:r>
              <a:rPr lang="en-US" dirty="0"/>
              <a:t>August 17, 2022</a:t>
            </a:r>
          </a:p>
        </p:txBody>
      </p:sp>
      <p:sp>
        <p:nvSpPr>
          <p:cNvPr id="3" name="Text Placeholder 2">
            <a:extLst>
              <a:ext uri="{FF2B5EF4-FFF2-40B4-BE49-F238E27FC236}">
                <a16:creationId xmlns:a16="http://schemas.microsoft.com/office/drawing/2014/main" id="{DC8A7B31-37D7-424F-BF41-7175E9996F9C}"/>
              </a:ext>
            </a:extLst>
          </p:cNvPr>
          <p:cNvSpPr>
            <a:spLocks noGrp="1"/>
          </p:cNvSpPr>
          <p:nvPr>
            <p:ph type="body" idx="1"/>
          </p:nvPr>
        </p:nvSpPr>
        <p:spPr>
          <a:xfrm>
            <a:off x="2015067" y="3846051"/>
            <a:ext cx="8158690" cy="1967520"/>
          </a:xfrm>
        </p:spPr>
        <p:txBody>
          <a:bodyPr>
            <a:normAutofit lnSpcReduction="10000"/>
          </a:bodyPr>
          <a:lstStyle/>
          <a:p>
            <a:r>
              <a:rPr lang="en-US" dirty="0"/>
              <a:t>Presented by</a:t>
            </a:r>
          </a:p>
          <a:p>
            <a:r>
              <a:rPr lang="en-US" dirty="0"/>
              <a:t>PLC Coaches</a:t>
            </a:r>
          </a:p>
          <a:p>
            <a:r>
              <a:rPr lang="en-US" dirty="0"/>
              <a:t>Lisa Aven </a:t>
            </a:r>
          </a:p>
          <a:p>
            <a:r>
              <a:rPr lang="en-US" dirty="0" err="1"/>
              <a:t>Koedy</a:t>
            </a:r>
            <a:r>
              <a:rPr lang="en-US" dirty="0"/>
              <a:t> Harper</a:t>
            </a:r>
          </a:p>
        </p:txBody>
      </p:sp>
    </p:spTree>
    <p:extLst>
      <p:ext uri="{BB962C8B-B14F-4D97-AF65-F5344CB8AC3E}">
        <p14:creationId xmlns:p14="http://schemas.microsoft.com/office/powerpoint/2010/main" val="229409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838200"/>
            <a:ext cx="4343400" cy="5016758"/>
          </a:xfrm>
          <a:prstGeom prst="rect">
            <a:avLst/>
          </a:prstGeom>
          <a:noFill/>
        </p:spPr>
        <p:txBody>
          <a:bodyPr wrap="square" rtlCol="0">
            <a:spAutoFit/>
          </a:bodyPr>
          <a:lstStyle/>
          <a:p>
            <a:pPr algn="ctr"/>
            <a:r>
              <a:rPr lang="en-US" sz="3200" dirty="0"/>
              <a:t>Availability of Parent Training</a:t>
            </a:r>
          </a:p>
          <a:p>
            <a:endParaRPr lang="en-US" sz="3200" dirty="0"/>
          </a:p>
          <a:p>
            <a:pPr marL="285750" indent="-285750">
              <a:buFont typeface="Arial" panose="020B0604020202020204" pitchFamily="34" charset="0"/>
              <a:buChar char="•"/>
            </a:pPr>
            <a:r>
              <a:rPr lang="en-US" sz="3200" dirty="0"/>
              <a:t>Training will be offered by grade level during the school year.  Watch for a flyer with date and time.</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pic>
        <p:nvPicPr>
          <p:cNvPr id="3" name="Picture 2">
            <a:extLst>
              <a:ext uri="{FF2B5EF4-FFF2-40B4-BE49-F238E27FC236}">
                <a16:creationId xmlns:a16="http://schemas.microsoft.com/office/drawing/2014/main" id="{216FA52E-7042-4973-91D8-37612A0142E1}"/>
              </a:ext>
            </a:extLst>
          </p:cNvPr>
          <p:cNvPicPr>
            <a:picLocks noChangeAspect="1"/>
          </p:cNvPicPr>
          <p:nvPr/>
        </p:nvPicPr>
        <p:blipFill>
          <a:blip r:embed="rId2"/>
          <a:stretch>
            <a:fillRect/>
          </a:stretch>
        </p:blipFill>
        <p:spPr>
          <a:xfrm>
            <a:off x="6248400" y="4724400"/>
            <a:ext cx="2590800" cy="1714500"/>
          </a:xfrm>
          <a:prstGeom prst="rect">
            <a:avLst/>
          </a:prstGeom>
        </p:spPr>
      </p:pic>
    </p:spTree>
    <p:extLst>
      <p:ext uri="{BB962C8B-B14F-4D97-AF65-F5344CB8AC3E}">
        <p14:creationId xmlns:p14="http://schemas.microsoft.com/office/powerpoint/2010/main" val="168100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914401"/>
            <a:ext cx="7244862" cy="4401205"/>
          </a:xfrm>
          <a:prstGeom prst="rect">
            <a:avLst/>
          </a:prstGeom>
          <a:noFill/>
        </p:spPr>
        <p:txBody>
          <a:bodyPr wrap="square" rtlCol="0">
            <a:spAutoFit/>
          </a:bodyPr>
          <a:lstStyle/>
          <a:p>
            <a:pPr algn="ctr"/>
            <a:r>
              <a:rPr lang="en-US" sz="3200" dirty="0"/>
              <a:t>State Report Card</a:t>
            </a:r>
          </a:p>
          <a:p>
            <a:r>
              <a:rPr lang="en-US" sz="3200" dirty="0">
                <a:hlinkClick r:id="rId2"/>
              </a:rPr>
              <a:t>http://www.tn.gov/education/topic/report-card</a:t>
            </a:r>
            <a:endParaRPr lang="en-US" sz="3200" dirty="0"/>
          </a:p>
          <a:p>
            <a:pPr algn="ctr"/>
            <a:r>
              <a:rPr lang="en-US" sz="3200" dirty="0"/>
              <a:t>For the 2019 school year we made </a:t>
            </a:r>
          </a:p>
          <a:p>
            <a:pPr algn="ctr"/>
            <a:r>
              <a:rPr lang="en-US" sz="4800" dirty="0"/>
              <a:t>Reward School Status!</a:t>
            </a:r>
          </a:p>
          <a:p>
            <a:pPr algn="ctr"/>
            <a:r>
              <a:rPr lang="en-US" dirty="0"/>
              <a:t>Reward status is the top distinction a school can earn in Tennessee. Reward schools are those that are </a:t>
            </a:r>
            <a:r>
              <a:rPr lang="en-US" b="1" dirty="0"/>
              <a:t>improving overall student academic achievement and student growth for all students and for student groups</a:t>
            </a:r>
            <a:r>
              <a:rPr lang="en-US" dirty="0"/>
              <a:t>, and they are identified annually.</a:t>
            </a:r>
          </a:p>
          <a:p>
            <a:endParaRPr lang="en-US" sz="3200" dirty="0"/>
          </a:p>
        </p:txBody>
      </p:sp>
      <p:pic>
        <p:nvPicPr>
          <p:cNvPr id="4" name="Picture 3">
            <a:extLst>
              <a:ext uri="{FF2B5EF4-FFF2-40B4-BE49-F238E27FC236}">
                <a16:creationId xmlns:a16="http://schemas.microsoft.com/office/drawing/2014/main" id="{9ED12391-9B66-4840-B2D2-07AF9F3F0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600" y="698500"/>
            <a:ext cx="1447800" cy="1994746"/>
          </a:xfrm>
          <a:prstGeom prst="rect">
            <a:avLst/>
          </a:prstGeom>
        </p:spPr>
      </p:pic>
    </p:spTree>
    <p:extLst>
      <p:ext uri="{BB962C8B-B14F-4D97-AF65-F5344CB8AC3E}">
        <p14:creationId xmlns:p14="http://schemas.microsoft.com/office/powerpoint/2010/main" val="19207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2E3FA-9BA9-33A1-7397-E7B692536533}"/>
              </a:ext>
            </a:extLst>
          </p:cNvPr>
          <p:cNvSpPr txBox="1"/>
          <p:nvPr/>
        </p:nvSpPr>
        <p:spPr>
          <a:xfrm>
            <a:off x="3044825" y="2413338"/>
            <a:ext cx="6115050" cy="3416320"/>
          </a:xfrm>
          <a:prstGeom prst="rect">
            <a:avLst/>
          </a:prstGeom>
          <a:noFill/>
        </p:spPr>
        <p:txBody>
          <a:bodyPr wrap="square">
            <a:spAutoFit/>
          </a:bodyPr>
          <a:lstStyle/>
          <a:p>
            <a:r>
              <a:rPr lang="en-US" sz="2400" dirty="0"/>
              <a:t>A Level 5 composite means we are successfully moving students toward proficiency and beyond. We understand not all students start at the same place. Significant growth, as characterized by a Level 5, means our students are rebounding from the negative impacts of the pandemic, our teachers are effectively helping students to reach academic goals, and our curriculum plan is getting results.</a:t>
            </a:r>
          </a:p>
        </p:txBody>
      </p:sp>
      <p:sp>
        <p:nvSpPr>
          <p:cNvPr id="7" name="TextBox 6">
            <a:extLst>
              <a:ext uri="{FF2B5EF4-FFF2-40B4-BE49-F238E27FC236}">
                <a16:creationId xmlns:a16="http://schemas.microsoft.com/office/drawing/2014/main" id="{80D41A3A-4380-23C8-2FA3-AEBC0C81F37C}"/>
              </a:ext>
            </a:extLst>
          </p:cNvPr>
          <p:cNvSpPr txBox="1"/>
          <p:nvPr/>
        </p:nvSpPr>
        <p:spPr>
          <a:xfrm>
            <a:off x="2908300" y="978575"/>
            <a:ext cx="6683375" cy="1077218"/>
          </a:xfrm>
          <a:prstGeom prst="rect">
            <a:avLst/>
          </a:prstGeom>
          <a:noFill/>
          <a:ln>
            <a:noFill/>
          </a:ln>
        </p:spPr>
        <p:txBody>
          <a:bodyPr wrap="square" rtlCol="0">
            <a:spAutoFit/>
          </a:bodyPr>
          <a:lstStyle/>
          <a:p>
            <a:pPr algn="ctr"/>
            <a:r>
              <a:rPr lang="en-US" sz="3200" b="1" dirty="0"/>
              <a:t>Kate Bond Elementary is considered a Level 5 School</a:t>
            </a:r>
          </a:p>
        </p:txBody>
      </p:sp>
    </p:spTree>
    <p:extLst>
      <p:ext uri="{BB962C8B-B14F-4D97-AF65-F5344CB8AC3E}">
        <p14:creationId xmlns:p14="http://schemas.microsoft.com/office/powerpoint/2010/main" val="280003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294745"/>
            <a:ext cx="4572000" cy="4708981"/>
          </a:xfrm>
          <a:prstGeom prst="rect">
            <a:avLst/>
          </a:prstGeom>
        </p:spPr>
        <p:txBody>
          <a:bodyPr>
            <a:spAutoFit/>
          </a:bodyPr>
          <a:lstStyle/>
          <a:p>
            <a:endParaRPr lang="en-US" sz="3600" dirty="0"/>
          </a:p>
          <a:p>
            <a:pPr marL="342900" indent="-342900">
              <a:buFont typeface="Arial" panose="020B0604020202020204" pitchFamily="34" charset="0"/>
              <a:buChar char="•"/>
            </a:pPr>
            <a:r>
              <a:rPr lang="en-US" sz="2400" dirty="0"/>
              <a:t>The SIP is updated yearly to meet the needs of the students at Kate Bond Elementary.</a:t>
            </a:r>
          </a:p>
          <a:p>
            <a:pPr marL="342900" indent="-342900">
              <a:buFont typeface="Arial" panose="020B0604020202020204" pitchFamily="34" charset="0"/>
              <a:buChar char="•"/>
            </a:pPr>
            <a:r>
              <a:rPr lang="en-US" sz="2400" dirty="0"/>
              <a:t>A copy is available on the website.</a:t>
            </a:r>
          </a:p>
          <a:p>
            <a:pPr marL="342900" indent="-342900">
              <a:buFont typeface="Arial" panose="020B0604020202020204" pitchFamily="34" charset="0"/>
              <a:buChar char="•"/>
            </a:pPr>
            <a:r>
              <a:rPr lang="en-US" sz="2400" dirty="0"/>
              <a:t>If you are interested in helping us revise our SIP please let me know at the end of the meeting or by emailing one of the PLC Coaches.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Rectangle 2"/>
          <p:cNvSpPr/>
          <p:nvPr/>
        </p:nvSpPr>
        <p:spPr>
          <a:xfrm>
            <a:off x="3657601" y="771525"/>
            <a:ext cx="5347361" cy="523220"/>
          </a:xfrm>
          <a:prstGeom prst="rect">
            <a:avLst/>
          </a:prstGeom>
        </p:spPr>
        <p:txBody>
          <a:bodyPr wrap="none">
            <a:spAutoFit/>
          </a:bodyPr>
          <a:lstStyle/>
          <a:p>
            <a:r>
              <a:rPr lang="en-US" sz="2800" dirty="0"/>
              <a:t>SCHOOL IMPROVEMENT PLAN</a:t>
            </a:r>
          </a:p>
        </p:txBody>
      </p:sp>
      <p:pic>
        <p:nvPicPr>
          <p:cNvPr id="5" name="Picture 4">
            <a:extLst>
              <a:ext uri="{FF2B5EF4-FFF2-40B4-BE49-F238E27FC236}">
                <a16:creationId xmlns:a16="http://schemas.microsoft.com/office/drawing/2014/main" id="{5AC4B3E9-EE39-4E12-B259-3481BDC16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800600"/>
            <a:ext cx="4286250" cy="2381250"/>
          </a:xfrm>
          <a:prstGeom prst="rect">
            <a:avLst/>
          </a:prstGeom>
        </p:spPr>
      </p:pic>
    </p:spTree>
    <p:extLst>
      <p:ext uri="{BB962C8B-B14F-4D97-AF65-F5344CB8AC3E}">
        <p14:creationId xmlns:p14="http://schemas.microsoft.com/office/powerpoint/2010/main" val="338283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762000"/>
            <a:ext cx="5181600" cy="3970318"/>
          </a:xfrm>
          <a:prstGeom prst="rect">
            <a:avLst/>
          </a:prstGeom>
          <a:noFill/>
        </p:spPr>
        <p:txBody>
          <a:bodyPr wrap="square" rtlCol="0">
            <a:spAutoFit/>
          </a:bodyPr>
          <a:lstStyle/>
          <a:p>
            <a:pPr algn="ctr"/>
            <a:r>
              <a:rPr lang="en-US" sz="2800" dirty="0"/>
              <a:t>Opportunities for Additional Parent Meetings</a:t>
            </a:r>
          </a:p>
          <a:p>
            <a:endParaRPr lang="en-US" sz="2800" dirty="0"/>
          </a:p>
          <a:p>
            <a:r>
              <a:rPr lang="en-US" sz="2800" dirty="0"/>
              <a:t>If you have a suggestion for what you as a parent would like to have as a training please let me know on the evaluation form.</a:t>
            </a:r>
          </a:p>
          <a:p>
            <a:endParaRPr lang="en-US" sz="2800" dirty="0"/>
          </a:p>
          <a:p>
            <a:endParaRPr lang="en-US" sz="2800" dirty="0"/>
          </a:p>
        </p:txBody>
      </p:sp>
      <p:pic>
        <p:nvPicPr>
          <p:cNvPr id="4" name="Picture 3">
            <a:extLst>
              <a:ext uri="{FF2B5EF4-FFF2-40B4-BE49-F238E27FC236}">
                <a16:creationId xmlns:a16="http://schemas.microsoft.com/office/drawing/2014/main" id="{57E15334-0757-4423-A036-63F741DE5B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4114800"/>
            <a:ext cx="2971800" cy="2282714"/>
          </a:xfrm>
          <a:prstGeom prst="rect">
            <a:avLst/>
          </a:prstGeom>
        </p:spPr>
      </p:pic>
    </p:spTree>
    <p:extLst>
      <p:ext uri="{BB962C8B-B14F-4D97-AF65-F5344CB8AC3E}">
        <p14:creationId xmlns:p14="http://schemas.microsoft.com/office/powerpoint/2010/main" val="319577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15</a:t>
            </a:fld>
            <a:endParaRPr lang="en"/>
          </a:p>
        </p:txBody>
      </p:sp>
      <p:sp>
        <p:nvSpPr>
          <p:cNvPr id="3" name="Rectangle 2"/>
          <p:cNvSpPr/>
          <p:nvPr/>
        </p:nvSpPr>
        <p:spPr>
          <a:xfrm>
            <a:off x="863600" y="1600200"/>
            <a:ext cx="10541000" cy="5016758"/>
          </a:xfrm>
          <a:prstGeom prst="rect">
            <a:avLst/>
          </a:prstGeom>
        </p:spPr>
        <p:txBody>
          <a:bodyPr wrap="square">
            <a:spAutoFit/>
          </a:bodyPr>
          <a:lstStyle/>
          <a:p>
            <a:r>
              <a:rPr lang="en-US" sz="2000" b="1" dirty="0"/>
              <a:t>Teacher Qualifications</a:t>
            </a:r>
          </a:p>
          <a:p>
            <a:pPr>
              <a:buFont typeface="Arial" panose="020B0604020202020204" pitchFamily="34" charset="0"/>
              <a:buChar char="•"/>
            </a:pPr>
            <a:r>
              <a:rPr lang="en-US" sz="2000" dirty="0"/>
              <a:t>All teachers working in a program supported by Title I funds must meet the state’s certification and Licensing requirements, including any requirements for certification obtained through alternative routes to certification (ESSA Section 1111(g)(2)(J)</a:t>
            </a:r>
          </a:p>
          <a:p>
            <a:pPr>
              <a:buFont typeface="Arial" panose="020B0604020202020204" pitchFamily="34" charset="0"/>
              <a:buChar char="•"/>
            </a:pPr>
            <a:endParaRPr lang="en-US" sz="2000" dirty="0"/>
          </a:p>
          <a:p>
            <a:r>
              <a:rPr lang="en-US" sz="2000" b="1" dirty="0"/>
              <a:t>Paraprofessional Qualifications</a:t>
            </a:r>
          </a:p>
          <a:p>
            <a:pPr>
              <a:buFont typeface="Arial" panose="020B0604020202020204" pitchFamily="34" charset="0"/>
              <a:buChar char="•"/>
            </a:pPr>
            <a:r>
              <a:rPr lang="en-US" sz="2000" dirty="0"/>
              <a:t>All paraprofessionals with instructional duties and working in a program support by Title I funds must hold a high school diploma or its recognized equivalent and one of the following (ESSA Section 1111(g)(2)(J):	</a:t>
            </a:r>
          </a:p>
          <a:p>
            <a:pPr lvl="1">
              <a:buFont typeface="Arial" panose="020B0604020202020204" pitchFamily="34" charset="0"/>
              <a:buChar char="•"/>
            </a:pPr>
            <a:r>
              <a:rPr lang="en-US" sz="2000" dirty="0"/>
              <a:t>Two years of college</a:t>
            </a:r>
          </a:p>
          <a:p>
            <a:pPr lvl="1">
              <a:buFont typeface="Arial" panose="020B0604020202020204" pitchFamily="34" charset="0"/>
              <a:buChar char="•"/>
            </a:pPr>
            <a:r>
              <a:rPr lang="en-US" sz="2000" dirty="0"/>
              <a:t>Associate’s degree</a:t>
            </a:r>
          </a:p>
          <a:p>
            <a:pPr lvl="1">
              <a:buFont typeface="Arial" panose="020B0604020202020204" pitchFamily="34" charset="0"/>
              <a:buChar char="•"/>
            </a:pPr>
            <a:r>
              <a:rPr lang="en-US" sz="2000" dirty="0"/>
              <a:t>Pass a formal state or local academic assessment (</a:t>
            </a:r>
            <a:r>
              <a:rPr lang="en-US" sz="2000" dirty="0" err="1"/>
              <a:t>Parapro</a:t>
            </a:r>
            <a:r>
              <a:rPr lang="en-US" sz="2000" dirty="0"/>
              <a:t>)</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p:txBody>
      </p:sp>
      <p:sp>
        <p:nvSpPr>
          <p:cNvPr id="4" name="Rectangle 3"/>
          <p:cNvSpPr/>
          <p:nvPr/>
        </p:nvSpPr>
        <p:spPr>
          <a:xfrm>
            <a:off x="4126992" y="533401"/>
            <a:ext cx="3712464" cy="461665"/>
          </a:xfrm>
          <a:prstGeom prst="rect">
            <a:avLst/>
          </a:prstGeom>
        </p:spPr>
        <p:txBody>
          <a:bodyPr wrap="square">
            <a:spAutoFit/>
          </a:bodyPr>
          <a:lstStyle/>
          <a:p>
            <a:r>
              <a:rPr lang="en-US" sz="2400" b="1"/>
              <a:t>Staffing Qualifications</a:t>
            </a:r>
          </a:p>
        </p:txBody>
      </p:sp>
      <p:pic>
        <p:nvPicPr>
          <p:cNvPr id="6" name="Picture 5">
            <a:extLst>
              <a:ext uri="{FF2B5EF4-FFF2-40B4-BE49-F238E27FC236}">
                <a16:creationId xmlns:a16="http://schemas.microsoft.com/office/drawing/2014/main" id="{22FCF93F-0819-4955-A594-8026D1DC9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1951" y="4393984"/>
            <a:ext cx="1805286" cy="1929264"/>
          </a:xfrm>
          <a:prstGeom prst="rect">
            <a:avLst/>
          </a:prstGeom>
        </p:spPr>
      </p:pic>
    </p:spTree>
    <p:extLst>
      <p:ext uri="{BB962C8B-B14F-4D97-AF65-F5344CB8AC3E}">
        <p14:creationId xmlns:p14="http://schemas.microsoft.com/office/powerpoint/2010/main" val="367837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09600"/>
            <a:ext cx="6629400" cy="609600"/>
          </a:xfrm>
        </p:spPr>
        <p:txBody>
          <a:bodyPr>
            <a:normAutofit fontScale="90000"/>
          </a:bodyPr>
          <a:lstStyle/>
          <a:p>
            <a:pPr algn="ctr"/>
            <a:r>
              <a:rPr lang="en-US" b="1" dirty="0"/>
              <a:t>Parent’s Right to Know</a:t>
            </a:r>
            <a:endParaRPr lang="en-US" dirty="0"/>
          </a:p>
        </p:txBody>
      </p:sp>
      <p:sp>
        <p:nvSpPr>
          <p:cNvPr id="3" name="Content Placeholder 2"/>
          <p:cNvSpPr>
            <a:spLocks noGrp="1"/>
          </p:cNvSpPr>
          <p:nvPr>
            <p:ph idx="1"/>
          </p:nvPr>
        </p:nvSpPr>
        <p:spPr>
          <a:xfrm>
            <a:off x="1092200" y="1143000"/>
            <a:ext cx="10045700" cy="5562600"/>
          </a:xfrm>
        </p:spPr>
        <p:txBody>
          <a:bodyPr>
            <a:normAutofit/>
          </a:bodyPr>
          <a:lstStyle/>
          <a:p>
            <a:r>
              <a:rPr lang="en-US" dirty="0"/>
              <a:t>A teacher’s professional qualifications, licensure, grade(s) certification, waivers</a:t>
            </a:r>
          </a:p>
          <a:p>
            <a:r>
              <a:rPr lang="en-US" dirty="0"/>
              <a:t>A teacher’s baccalaureate and/or graduate degree, fields of endorsement, previous teaching experience</a:t>
            </a:r>
            <a:br>
              <a:rPr lang="en-US" dirty="0"/>
            </a:br>
            <a:endParaRPr lang="en-US" dirty="0"/>
          </a:p>
          <a:p>
            <a:r>
              <a:rPr lang="en-US" dirty="0"/>
              <a:t>A paraprofessional’s qualifications</a:t>
            </a:r>
          </a:p>
          <a:p>
            <a:r>
              <a:rPr lang="en-US" dirty="0"/>
              <a:t>An annual notice of Student Education Records Privacy and notice for disclosure of School Directory Information </a:t>
            </a:r>
          </a:p>
          <a:p>
            <a:r>
              <a:rPr lang="en-US" dirty="0"/>
              <a:t>An assurance that their child’s name, address and telephone listing not be released to military recruiters</a:t>
            </a:r>
            <a:br>
              <a:rPr lang="en-US" dirty="0"/>
            </a:b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All parents will receive information on the following:</a:t>
            </a:r>
            <a:endParaRPr lang="en-US" dirty="0"/>
          </a:p>
        </p:txBody>
      </p:sp>
      <p:sp>
        <p:nvSpPr>
          <p:cNvPr id="3" name="Content Placeholder 2"/>
          <p:cNvSpPr>
            <a:spLocks noGrp="1"/>
          </p:cNvSpPr>
          <p:nvPr>
            <p:ph idx="1"/>
          </p:nvPr>
        </p:nvSpPr>
        <p:spPr/>
        <p:txBody>
          <a:bodyPr>
            <a:normAutofit fontScale="92500"/>
          </a:bodyPr>
          <a:lstStyle/>
          <a:p>
            <a:r>
              <a:rPr lang="en-US" dirty="0"/>
              <a:t>Their child’s level of achievement on each of the state’s academic assessments</a:t>
            </a:r>
          </a:p>
          <a:p>
            <a:r>
              <a:rPr lang="en-US" dirty="0"/>
              <a:t>Notification of right to transfer their child to another school in the district if the student becomes the victim of a violent crime or is assigned to an unsafe school</a:t>
            </a:r>
          </a:p>
          <a:p>
            <a:r>
              <a:rPr lang="en-US" dirty="0"/>
              <a:t>District Family Involvement Policy and School Parent Involvement Policy</a:t>
            </a:r>
          </a:p>
          <a:p>
            <a:r>
              <a:rPr lang="en-US" dirty="0"/>
              <a:t>School /Parent Compact</a:t>
            </a:r>
          </a:p>
          <a:p>
            <a:r>
              <a:rPr lang="en-US" dirty="0"/>
              <a:t>Their right to public school choice, Supplemental Educational Services and more effective involvement if their child’s school is identified for school improvement.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0177-7E04-43EC-9754-9A6050DD2829}"/>
              </a:ext>
            </a:extLst>
          </p:cNvPr>
          <p:cNvSpPr>
            <a:spLocks noGrp="1"/>
          </p:cNvSpPr>
          <p:nvPr>
            <p:ph type="title"/>
          </p:nvPr>
        </p:nvSpPr>
        <p:spPr/>
        <p:txBody>
          <a:bodyPr/>
          <a:lstStyle/>
          <a:p>
            <a:r>
              <a:rPr lang="en-US" dirty="0"/>
              <a:t>School/</a:t>
            </a:r>
            <a:r>
              <a:rPr lang="en-US"/>
              <a:t>Parent Compact</a:t>
            </a:r>
            <a:endParaRPr lang="en-US" dirty="0"/>
          </a:p>
        </p:txBody>
      </p:sp>
      <p:sp>
        <p:nvSpPr>
          <p:cNvPr id="3" name="Content Placeholder 2">
            <a:extLst>
              <a:ext uri="{FF2B5EF4-FFF2-40B4-BE49-F238E27FC236}">
                <a16:creationId xmlns:a16="http://schemas.microsoft.com/office/drawing/2014/main" id="{9E82B8C1-A67D-48A1-9A8F-C48CC4DFC928}"/>
              </a:ext>
            </a:extLst>
          </p:cNvPr>
          <p:cNvSpPr>
            <a:spLocks noGrp="1"/>
          </p:cNvSpPr>
          <p:nvPr>
            <p:ph idx="1"/>
          </p:nvPr>
        </p:nvSpPr>
        <p:spPr/>
        <p:txBody>
          <a:bodyPr/>
          <a:lstStyle/>
          <a:p>
            <a:r>
              <a:rPr lang="en-US" dirty="0"/>
              <a:t>Kate Bond Elementary School’s handbook  which is in our Agenda Book contains our School/Parent Compact.  All parents should have received the Agenda book when they picked up their child’s supplies.  In addition, it is posted on our school’s webpage.</a:t>
            </a:r>
          </a:p>
          <a:p>
            <a:r>
              <a:rPr lang="en-US" dirty="0"/>
              <a:t>This compact has the responsibilities are the parent, student, teacher and school.  We must all work together to make this a successful school year.</a:t>
            </a:r>
          </a:p>
        </p:txBody>
      </p:sp>
    </p:spTree>
    <p:extLst>
      <p:ext uri="{BB962C8B-B14F-4D97-AF65-F5344CB8AC3E}">
        <p14:creationId xmlns:p14="http://schemas.microsoft.com/office/powerpoint/2010/main" val="283353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300" y="702370"/>
            <a:ext cx="6629400" cy="685800"/>
          </a:xfrm>
        </p:spPr>
        <p:txBody>
          <a:bodyPr>
            <a:normAutofit/>
          </a:bodyPr>
          <a:lstStyle/>
          <a:p>
            <a:pPr algn="ctr"/>
            <a:r>
              <a:rPr lang="en-US" sz="2800" dirty="0"/>
              <a:t>Student Code of Conduct</a:t>
            </a:r>
          </a:p>
        </p:txBody>
      </p:sp>
      <p:sp>
        <p:nvSpPr>
          <p:cNvPr id="5" name="TextBox 4"/>
          <p:cNvSpPr txBox="1"/>
          <p:nvPr/>
        </p:nvSpPr>
        <p:spPr>
          <a:xfrm>
            <a:off x="3181350" y="1469807"/>
            <a:ext cx="6083300" cy="3108543"/>
          </a:xfrm>
          <a:prstGeom prst="rect">
            <a:avLst/>
          </a:prstGeom>
          <a:noFill/>
        </p:spPr>
        <p:txBody>
          <a:bodyPr wrap="square" rtlCol="0">
            <a:spAutoFit/>
          </a:bodyPr>
          <a:lstStyle/>
          <a:p>
            <a:r>
              <a:rPr lang="en-US" sz="2800" dirty="0"/>
              <a:t>Student Conduct Policy can be found in the SCS Student-Parent Handbook </a:t>
            </a:r>
          </a:p>
          <a:p>
            <a:r>
              <a:rPr lang="en-US" sz="2800" dirty="0"/>
              <a:t>We will send it home as soon as it is available. </a:t>
            </a:r>
          </a:p>
          <a:p>
            <a:endParaRPr lang="en-US" sz="2800" dirty="0"/>
          </a:p>
          <a:p>
            <a:endParaRPr lang="en-US" sz="2800" dirty="0"/>
          </a:p>
          <a:p>
            <a:endParaRPr lang="en-US" sz="2800" dirty="0"/>
          </a:p>
        </p:txBody>
      </p:sp>
      <p:pic>
        <p:nvPicPr>
          <p:cNvPr id="7" name="Picture 6">
            <a:extLst>
              <a:ext uri="{FF2B5EF4-FFF2-40B4-BE49-F238E27FC236}">
                <a16:creationId xmlns:a16="http://schemas.microsoft.com/office/drawing/2014/main" id="{F8183034-A845-4F10-B8EC-3C5469576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450" y="3429000"/>
            <a:ext cx="5575300" cy="2298700"/>
          </a:xfrm>
          <a:prstGeom prst="rect">
            <a:avLst/>
          </a:prstGeom>
        </p:spPr>
      </p:pic>
    </p:spTree>
    <p:extLst>
      <p:ext uri="{BB962C8B-B14F-4D97-AF65-F5344CB8AC3E}">
        <p14:creationId xmlns:p14="http://schemas.microsoft.com/office/powerpoint/2010/main" val="337109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5E9-73AD-449E-AC45-88D126F27E4A}"/>
              </a:ext>
            </a:extLst>
          </p:cNvPr>
          <p:cNvSpPr>
            <a:spLocks noGrp="1"/>
          </p:cNvSpPr>
          <p:nvPr>
            <p:ph type="title"/>
          </p:nvPr>
        </p:nvSpPr>
        <p:spPr>
          <a:xfrm>
            <a:off x="4419600" y="2167391"/>
            <a:ext cx="6413500" cy="2925309"/>
          </a:xfrm>
        </p:spPr>
        <p:txBody>
          <a:bodyPr vert="horz" lIns="91440" tIns="45720" rIns="91440" bIns="45720" rtlCol="0" anchor="ctr">
            <a:normAutofit fontScale="90000"/>
          </a:bodyPr>
          <a:lstStyle/>
          <a:p>
            <a:pPr algn="l"/>
            <a:r>
              <a:rPr lang="en-US" sz="3200" dirty="0">
                <a:solidFill>
                  <a:schemeClr val="tx2"/>
                </a:solidFill>
              </a:rPr>
              <a:t>Title I (pronounced “Title One”) is the largest federally funded program for elementary, middle, and high schools. Through Title I, the Federal government gives money to school districts around the country based on the number of low-income families in each district. </a:t>
            </a:r>
            <a:br>
              <a:rPr lang="en-US" sz="2100" dirty="0">
                <a:solidFill>
                  <a:schemeClr val="tx2"/>
                </a:solidFill>
              </a:rPr>
            </a:br>
            <a:endParaRPr lang="en-US" sz="2100" dirty="0">
              <a:solidFill>
                <a:schemeClr val="tx2"/>
              </a:solidFill>
            </a:endParaRPr>
          </a:p>
        </p:txBody>
      </p:sp>
      <p:sp>
        <p:nvSpPr>
          <p:cNvPr id="3" name="Text Placeholder 2">
            <a:extLst>
              <a:ext uri="{FF2B5EF4-FFF2-40B4-BE49-F238E27FC236}">
                <a16:creationId xmlns:a16="http://schemas.microsoft.com/office/drawing/2014/main" id="{D0D226D4-C4AC-4B86-B681-F3F3348BBB06}"/>
              </a:ext>
            </a:extLst>
          </p:cNvPr>
          <p:cNvSpPr>
            <a:spLocks noGrp="1"/>
          </p:cNvSpPr>
          <p:nvPr>
            <p:ph type="body" idx="1"/>
          </p:nvPr>
        </p:nvSpPr>
        <p:spPr>
          <a:xfrm>
            <a:off x="914400" y="2167391"/>
            <a:ext cx="2816466" cy="2523219"/>
          </a:xfrm>
        </p:spPr>
        <p:txBody>
          <a:bodyPr vert="horz" lIns="91440" tIns="45720" rIns="91440" bIns="45720" rtlCol="0" anchor="ctr">
            <a:normAutofit/>
          </a:bodyPr>
          <a:lstStyle/>
          <a:p>
            <a:pPr algn="r"/>
            <a:r>
              <a:rPr lang="en-US" sz="3600" dirty="0"/>
              <a:t>What is Title I</a:t>
            </a:r>
          </a:p>
        </p:txBody>
      </p:sp>
    </p:spTree>
    <p:extLst>
      <p:ext uri="{BB962C8B-B14F-4D97-AF65-F5344CB8AC3E}">
        <p14:creationId xmlns:p14="http://schemas.microsoft.com/office/powerpoint/2010/main" val="21989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7000" y="829607"/>
            <a:ext cx="8775702" cy="3847207"/>
          </a:xfrm>
          <a:prstGeom prst="rect">
            <a:avLst/>
          </a:prstGeom>
        </p:spPr>
        <p:txBody>
          <a:bodyPr wrap="square">
            <a:spAutoFit/>
          </a:bodyPr>
          <a:lstStyle/>
          <a:p>
            <a:r>
              <a:rPr lang="en-US" sz="2400" b="1" dirty="0"/>
              <a:t>How can Title I help me as a parent?</a:t>
            </a:r>
          </a:p>
          <a:p>
            <a:endParaRPr lang="en-US" sz="2400" b="1" dirty="0"/>
          </a:p>
          <a:p>
            <a:r>
              <a:rPr lang="en-US" sz="2000" dirty="0"/>
              <a:t>Title I money can be used for many types of parent involvement activities.</a:t>
            </a:r>
          </a:p>
          <a:p>
            <a:endParaRPr lang="en-US" sz="2000" dirty="0"/>
          </a:p>
          <a:p>
            <a:r>
              <a:rPr lang="en-US" sz="2000" dirty="0"/>
              <a:t>It can be spent on:</a:t>
            </a:r>
          </a:p>
          <a:p>
            <a:endParaRPr lang="en-US" sz="2000" dirty="0"/>
          </a:p>
          <a:p>
            <a:r>
              <a:rPr lang="en-US" sz="2000" dirty="0"/>
              <a:t>o Family literacy activities;</a:t>
            </a:r>
          </a:p>
          <a:p>
            <a:r>
              <a:rPr lang="en-US" sz="2000" dirty="0"/>
              <a:t>o Parent meetings and training activities;</a:t>
            </a:r>
          </a:p>
          <a:p>
            <a:r>
              <a:rPr lang="en-US" sz="2000" dirty="0"/>
              <a:t>o Materials that parents can use to work with their children at home.</a:t>
            </a:r>
          </a:p>
          <a:p>
            <a:r>
              <a:rPr lang="en-US" sz="2000" dirty="0"/>
              <a:t>o Parent resource centers.</a:t>
            </a:r>
          </a:p>
          <a:p>
            <a:endParaRPr lang="en-US" dirty="0"/>
          </a:p>
          <a:p>
            <a:endParaRPr lang="en-US" dirty="0"/>
          </a:p>
        </p:txBody>
      </p:sp>
      <p:pic>
        <p:nvPicPr>
          <p:cNvPr id="4" name="Picture 3">
            <a:extLst>
              <a:ext uri="{FF2B5EF4-FFF2-40B4-BE49-F238E27FC236}">
                <a16:creationId xmlns:a16="http://schemas.microsoft.com/office/drawing/2014/main" id="{9C8AA2F7-AB2B-4578-949B-D3003D71C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72000"/>
            <a:ext cx="2286000" cy="1714500"/>
          </a:xfrm>
          <a:prstGeom prst="rect">
            <a:avLst/>
          </a:prstGeom>
        </p:spPr>
      </p:pic>
      <p:pic>
        <p:nvPicPr>
          <p:cNvPr id="6" name="Picture 5">
            <a:extLst>
              <a:ext uri="{FF2B5EF4-FFF2-40B4-BE49-F238E27FC236}">
                <a16:creationId xmlns:a16="http://schemas.microsoft.com/office/drawing/2014/main" id="{E22223BC-049D-41CE-8CE8-7F1BCCAA3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0" y="4171950"/>
            <a:ext cx="3352800" cy="2514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400" y="1130300"/>
            <a:ext cx="6629400" cy="914400"/>
          </a:xfrm>
        </p:spPr>
        <p:txBody>
          <a:bodyPr>
            <a:normAutofit fontScale="90000"/>
          </a:bodyPr>
          <a:lstStyle/>
          <a:p>
            <a:pPr algn="ctr"/>
            <a:r>
              <a:rPr lang="en-US" b="1" dirty="0"/>
              <a:t>Get to know your child’s school…….</a:t>
            </a:r>
            <a:endParaRPr lang="en-US" dirty="0"/>
          </a:p>
        </p:txBody>
      </p:sp>
      <p:sp>
        <p:nvSpPr>
          <p:cNvPr id="3" name="Content Placeholder 2"/>
          <p:cNvSpPr>
            <a:spLocks noGrp="1"/>
          </p:cNvSpPr>
          <p:nvPr>
            <p:ph idx="1"/>
          </p:nvPr>
        </p:nvSpPr>
        <p:spPr>
          <a:xfrm>
            <a:off x="2565400" y="2387600"/>
            <a:ext cx="6629400" cy="4754880"/>
          </a:xfrm>
        </p:spPr>
        <p:txBody>
          <a:bodyPr>
            <a:normAutofit/>
          </a:bodyPr>
          <a:lstStyle/>
          <a:p>
            <a:pPr algn="ctr"/>
            <a:r>
              <a:rPr lang="en-US" sz="2600" dirty="0"/>
              <a:t>Attend school events</a:t>
            </a:r>
          </a:p>
          <a:p>
            <a:pPr algn="ctr"/>
            <a:r>
              <a:rPr lang="en-US" sz="2600" dirty="0"/>
              <a:t>Join parent’s organizations</a:t>
            </a:r>
          </a:p>
          <a:p>
            <a:pPr algn="ctr"/>
            <a:r>
              <a:rPr lang="en-US" sz="2600" dirty="0"/>
              <a:t>Volunteer</a:t>
            </a:r>
          </a:p>
          <a:p>
            <a:pPr algn="ctr"/>
            <a:r>
              <a:rPr lang="en-US" sz="2600" dirty="0"/>
              <a:t>Attend parent-teacher conferences</a:t>
            </a:r>
          </a:p>
          <a:p>
            <a:pPr algn="ctr"/>
            <a:r>
              <a:rPr lang="en-US" sz="2600" dirty="0"/>
              <a:t>Request additional meetings</a:t>
            </a:r>
          </a:p>
          <a:p>
            <a:pPr algn="ctr"/>
            <a:r>
              <a:rPr lang="en-US" sz="2600" dirty="0"/>
              <a:t>Keep teachers informed</a:t>
            </a:r>
          </a:p>
          <a:p>
            <a:pPr algn="ctr"/>
            <a:r>
              <a:rPr lang="en-US" sz="2600" dirty="0"/>
              <a:t>Ask about training programs</a:t>
            </a:r>
          </a:p>
          <a:p>
            <a:pPr algn="ctr"/>
            <a:endParaRPr lang="en-US" sz="2600" dirty="0"/>
          </a:p>
          <a:p>
            <a:pPr algn="ctr"/>
            <a:endParaRPr lang="en-US" sz="2600" dirty="0"/>
          </a:p>
          <a:p>
            <a:endParaRPr lang="en-US" dirty="0"/>
          </a:p>
        </p:txBody>
      </p:sp>
      <p:pic>
        <p:nvPicPr>
          <p:cNvPr id="5" name="Picture 4">
            <a:extLst>
              <a:ext uri="{FF2B5EF4-FFF2-40B4-BE49-F238E27FC236}">
                <a16:creationId xmlns:a16="http://schemas.microsoft.com/office/drawing/2014/main" id="{D9D789AF-06EA-486C-A9FB-6954B22EE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0" y="4226242"/>
            <a:ext cx="2745828" cy="16589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you need more information</a:t>
            </a:r>
          </a:p>
        </p:txBody>
      </p:sp>
      <p:sp>
        <p:nvSpPr>
          <p:cNvPr id="3" name="Content Placeholder 2"/>
          <p:cNvSpPr>
            <a:spLocks noGrp="1"/>
          </p:cNvSpPr>
          <p:nvPr>
            <p:ph idx="1"/>
          </p:nvPr>
        </p:nvSpPr>
        <p:spPr>
          <a:xfrm>
            <a:off x="1422400" y="2489200"/>
            <a:ext cx="8686800" cy="4526280"/>
          </a:xfrm>
        </p:spPr>
        <p:txBody>
          <a:bodyPr>
            <a:normAutofit/>
          </a:bodyPr>
          <a:lstStyle/>
          <a:p>
            <a:pPr marL="0" indent="0" algn="ctr">
              <a:buNone/>
            </a:pPr>
            <a:r>
              <a:rPr lang="en-US" sz="3600" dirty="0"/>
              <a:t>Lisa Aven or </a:t>
            </a:r>
            <a:r>
              <a:rPr lang="en-US" sz="3600" dirty="0" err="1"/>
              <a:t>Koedy</a:t>
            </a:r>
            <a:r>
              <a:rPr lang="en-US" sz="3600" dirty="0"/>
              <a:t> Harper</a:t>
            </a:r>
          </a:p>
          <a:p>
            <a:pPr marL="0" indent="0" algn="ctr">
              <a:buNone/>
            </a:pPr>
            <a:r>
              <a:rPr lang="en-US" sz="3600" dirty="0"/>
              <a:t>Title I PLC Coaches</a:t>
            </a:r>
          </a:p>
          <a:p>
            <a:pPr marL="0" indent="0" algn="ctr">
              <a:buNone/>
            </a:pPr>
            <a:r>
              <a:rPr lang="en-US" sz="3600" dirty="0">
                <a:solidFill>
                  <a:schemeClr val="tx1"/>
                </a:solidFill>
                <a:hlinkClick r:id="rId2">
                  <a:extLst>
                    <a:ext uri="{A12FA001-AC4F-418D-AE19-62706E023703}">
                      <ahyp:hlinkClr xmlns:ahyp="http://schemas.microsoft.com/office/drawing/2018/hyperlinkcolor" val="tx"/>
                    </a:ext>
                  </a:extLst>
                </a:hlinkClick>
              </a:rPr>
              <a:t>avenlc@scsk12.org</a:t>
            </a:r>
            <a:endParaRPr lang="en-US" sz="3600" dirty="0">
              <a:solidFill>
                <a:schemeClr val="tx1"/>
              </a:solidFill>
            </a:endParaRPr>
          </a:p>
          <a:p>
            <a:pPr marL="0" indent="0" algn="ctr">
              <a:buNone/>
            </a:pPr>
            <a:r>
              <a:rPr lang="en-US" sz="3600" dirty="0">
                <a:solidFill>
                  <a:schemeClr val="tx1"/>
                </a:solidFill>
              </a:rPr>
              <a:t>harperk@scsk12.org</a:t>
            </a:r>
          </a:p>
          <a:p>
            <a:pPr marL="0" indent="0" algn="ctr">
              <a:buNone/>
            </a:pPr>
            <a:endParaRPr lang="en-US" sz="3600" dirty="0"/>
          </a:p>
          <a:p>
            <a:pPr marL="0" indent="0" algn="ctr">
              <a:buNone/>
            </a:pPr>
            <a:endParaRPr lang="en-US" sz="3600" dirty="0"/>
          </a:p>
        </p:txBody>
      </p:sp>
    </p:spTree>
    <p:extLst>
      <p:ext uri="{BB962C8B-B14F-4D97-AF65-F5344CB8AC3E}">
        <p14:creationId xmlns:p14="http://schemas.microsoft.com/office/powerpoint/2010/main" val="16356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3316A-B941-4DEB-AF84-01063308CA71}"/>
              </a:ext>
            </a:extLst>
          </p:cNvPr>
          <p:cNvSpPr>
            <a:spLocks noGrp="1"/>
          </p:cNvSpPr>
          <p:nvPr>
            <p:ph idx="1"/>
          </p:nvPr>
        </p:nvSpPr>
        <p:spPr>
          <a:xfrm>
            <a:off x="1233182" y="1350628"/>
            <a:ext cx="9663415" cy="4525240"/>
          </a:xfrm>
        </p:spPr>
        <p:txBody>
          <a:bodyPr/>
          <a:lstStyle/>
          <a:p>
            <a:endParaRPr lang="en-US" dirty="0"/>
          </a:p>
        </p:txBody>
      </p:sp>
      <p:pic>
        <p:nvPicPr>
          <p:cNvPr id="5" name="Picture 4" descr="A drawing of a face&#10;&#10;Description automatically generated">
            <a:extLst>
              <a:ext uri="{FF2B5EF4-FFF2-40B4-BE49-F238E27FC236}">
                <a16:creationId xmlns:a16="http://schemas.microsoft.com/office/drawing/2014/main" id="{2F6CB2C1-4EE5-46EB-8CE2-3BB6D392E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5401" y="1445591"/>
            <a:ext cx="9507443" cy="3266368"/>
          </a:xfrm>
          <a:prstGeom prst="rect">
            <a:avLst/>
          </a:prstGeom>
        </p:spPr>
      </p:pic>
    </p:spTree>
    <p:extLst>
      <p:ext uri="{BB962C8B-B14F-4D97-AF65-F5344CB8AC3E}">
        <p14:creationId xmlns:p14="http://schemas.microsoft.com/office/powerpoint/2010/main" val="239014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AA0AF3-2272-BF3B-4252-6E3C283766CD}"/>
              </a:ext>
            </a:extLst>
          </p:cNvPr>
          <p:cNvSpPr txBox="1"/>
          <p:nvPr/>
        </p:nvSpPr>
        <p:spPr>
          <a:xfrm>
            <a:off x="2336800" y="1168400"/>
            <a:ext cx="9017000" cy="769441"/>
          </a:xfrm>
          <a:prstGeom prst="rect">
            <a:avLst/>
          </a:prstGeom>
          <a:noFill/>
          <a:ln>
            <a:noFill/>
          </a:ln>
        </p:spPr>
        <p:txBody>
          <a:bodyPr wrap="square" rtlCol="0">
            <a:spAutoFit/>
          </a:bodyPr>
          <a:lstStyle/>
          <a:p>
            <a:r>
              <a:rPr lang="en-US" sz="4400" dirty="0"/>
              <a:t>Please fill out the survey below.</a:t>
            </a:r>
          </a:p>
        </p:txBody>
      </p:sp>
    </p:spTree>
    <p:extLst>
      <p:ext uri="{BB962C8B-B14F-4D97-AF65-F5344CB8AC3E}">
        <p14:creationId xmlns:p14="http://schemas.microsoft.com/office/powerpoint/2010/main" val="1036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CCC9-A9E0-494D-B80C-999B84CEBE7A}"/>
              </a:ext>
            </a:extLst>
          </p:cNvPr>
          <p:cNvSpPr>
            <a:spLocks noGrp="1"/>
          </p:cNvSpPr>
          <p:nvPr>
            <p:ph type="title"/>
          </p:nvPr>
        </p:nvSpPr>
        <p:spPr>
          <a:xfrm>
            <a:off x="4378000" y="1015068"/>
            <a:ext cx="6280927" cy="5360331"/>
          </a:xfrm>
        </p:spPr>
        <p:txBody>
          <a:bodyPr vert="horz" lIns="91440" tIns="45720" rIns="91440" bIns="45720" rtlCol="0" anchor="ctr">
            <a:normAutofit fontScale="90000"/>
          </a:bodyPr>
          <a:lstStyle/>
          <a:p>
            <a:pPr lvl="0" defTabSz="457200">
              <a:lnSpc>
                <a:spcPct val="100000"/>
              </a:lnSpc>
              <a:spcBef>
                <a:spcPts val="0"/>
              </a:spcBef>
            </a:pPr>
            <a:r>
              <a:rPr lang="en-US" sz="2200" cap="none" spc="0" dirty="0">
                <a:solidFill>
                  <a:prstClr val="black"/>
                </a:solidFill>
                <a:latin typeface="Arial" panose="020B0604020202020204" pitchFamily="34" charset="0"/>
                <a:ea typeface="+mn-ea"/>
                <a:cs typeface="Arial" panose="020B0604020202020204" pitchFamily="34" charset="0"/>
              </a:rPr>
              <a:t>Title I was passed in 1965 under the Elementary and Secondary Education Act (ESEA). It is the largest federal assistance program for our nation’s schools. </a:t>
            </a:r>
            <a:br>
              <a:rPr lang="en-US" sz="2200" cap="none" spc="0" dirty="0">
                <a:solidFill>
                  <a:prstClr val="black"/>
                </a:solidFill>
                <a:latin typeface="Arial" panose="020B0604020202020204" pitchFamily="34" charset="0"/>
                <a:ea typeface="+mn-ea"/>
                <a:cs typeface="Arial" panose="020B0604020202020204" pitchFamily="34" charset="0"/>
              </a:rPr>
            </a:br>
            <a:r>
              <a:rPr lang="en-US" sz="2200" cap="none" spc="0" dirty="0">
                <a:solidFill>
                  <a:prstClr val="black"/>
                </a:solidFill>
                <a:latin typeface="Arial" panose="020B0604020202020204" pitchFamily="34" charset="0"/>
                <a:ea typeface="+mn-ea"/>
                <a:cs typeface="Arial" panose="020B0604020202020204" pitchFamily="34" charset="0"/>
              </a:rPr>
              <a:t>Title I schools receive extra funding (Title I dollars) from the federal government. These dollars are used to:</a:t>
            </a:r>
            <a:br>
              <a:rPr lang="en-US" sz="2200" cap="none" spc="0" dirty="0">
                <a:solidFill>
                  <a:prstClr val="black"/>
                </a:solidFill>
                <a:latin typeface="Arial" panose="020B0604020202020204" pitchFamily="34" charset="0"/>
                <a:ea typeface="+mn-ea"/>
                <a:cs typeface="Arial" panose="020B0604020202020204" pitchFamily="34" charset="0"/>
              </a:rPr>
            </a:br>
            <a:r>
              <a:rPr lang="en-US" sz="2200" cap="none" spc="0" dirty="0">
                <a:solidFill>
                  <a:prstClr val="black"/>
                </a:solidFill>
                <a:latin typeface="Arial" panose="020B0604020202020204" pitchFamily="34" charset="0"/>
                <a:ea typeface="+mn-ea"/>
                <a:cs typeface="Arial" panose="020B0604020202020204" pitchFamily="34" charset="0"/>
              </a:rPr>
              <a:t>identify students experiencing academic difficulties and provide assistance to help these students;</a:t>
            </a:r>
            <a:br>
              <a:rPr lang="en-US" sz="2200" cap="none" spc="0" dirty="0">
                <a:solidFill>
                  <a:prstClr val="black"/>
                </a:solidFill>
                <a:latin typeface="Arial" panose="020B0604020202020204" pitchFamily="34" charset="0"/>
                <a:ea typeface="+mn-ea"/>
                <a:cs typeface="Arial" panose="020B0604020202020204" pitchFamily="34" charset="0"/>
              </a:rPr>
            </a:br>
            <a:r>
              <a:rPr lang="en-US" sz="2200" cap="none" spc="0" dirty="0">
                <a:solidFill>
                  <a:prstClr val="black"/>
                </a:solidFill>
                <a:latin typeface="Arial" panose="020B0604020202020204" pitchFamily="34" charset="0"/>
                <a:ea typeface="+mn-ea"/>
                <a:cs typeface="Arial" panose="020B0604020202020204" pitchFamily="34" charset="0"/>
              </a:rPr>
              <a:t>purchase additional staff, programs, materials, and/or supplies; and</a:t>
            </a:r>
            <a:br>
              <a:rPr lang="en-US" sz="2200" cap="none" spc="0" dirty="0">
                <a:solidFill>
                  <a:prstClr val="black"/>
                </a:solidFill>
                <a:latin typeface="Arial" panose="020B0604020202020204" pitchFamily="34" charset="0"/>
                <a:ea typeface="+mn-ea"/>
                <a:cs typeface="Arial" panose="020B0604020202020204" pitchFamily="34" charset="0"/>
              </a:rPr>
            </a:br>
            <a:r>
              <a:rPr lang="en-US" sz="2200" cap="none" spc="0" dirty="0">
                <a:solidFill>
                  <a:prstClr val="black"/>
                </a:solidFill>
                <a:latin typeface="Arial" panose="020B0604020202020204" pitchFamily="34" charset="0"/>
                <a:ea typeface="+mn-ea"/>
                <a:cs typeface="Arial" panose="020B0604020202020204" pitchFamily="34" charset="0"/>
              </a:rPr>
              <a:t>conduct parent and family engagement meetings, trainings, events, and/or activities.</a:t>
            </a:r>
            <a:br>
              <a:rPr lang="en-US" sz="1800" cap="none" spc="0" dirty="0">
                <a:solidFill>
                  <a:prstClr val="black"/>
                </a:solidFill>
                <a:latin typeface="Gill Sans MT" panose="020B0502020104020203"/>
                <a:ea typeface="+mn-ea"/>
                <a:cs typeface="+mn-cs"/>
              </a:rPr>
            </a:br>
            <a:endParaRPr lang="en-US" sz="4400" dirty="0">
              <a:solidFill>
                <a:schemeClr val="tx2"/>
              </a:solidFill>
            </a:endParaRPr>
          </a:p>
        </p:txBody>
      </p:sp>
      <p:sp>
        <p:nvSpPr>
          <p:cNvPr id="3" name="Text Placeholder 2">
            <a:extLst>
              <a:ext uri="{FF2B5EF4-FFF2-40B4-BE49-F238E27FC236}">
                <a16:creationId xmlns:a16="http://schemas.microsoft.com/office/drawing/2014/main" id="{10F53D47-DF66-4FDD-86DA-49D667507E01}"/>
              </a:ext>
            </a:extLst>
          </p:cNvPr>
          <p:cNvSpPr>
            <a:spLocks noGrp="1"/>
          </p:cNvSpPr>
          <p:nvPr>
            <p:ph type="body" idx="1"/>
          </p:nvPr>
        </p:nvSpPr>
        <p:spPr>
          <a:xfrm>
            <a:off x="1202266" y="2167391"/>
            <a:ext cx="2528600" cy="2523219"/>
          </a:xfrm>
        </p:spPr>
        <p:txBody>
          <a:bodyPr vert="horz" lIns="91440" tIns="45720" rIns="91440" bIns="45720" rtlCol="0" anchor="ctr">
            <a:normAutofit/>
          </a:bodyPr>
          <a:lstStyle/>
          <a:p>
            <a:r>
              <a:rPr lang="en-US" sz="4800" dirty="0"/>
              <a:t>What is a Title I School?</a:t>
            </a:r>
          </a:p>
        </p:txBody>
      </p:sp>
    </p:spTree>
    <p:extLst>
      <p:ext uri="{BB962C8B-B14F-4D97-AF65-F5344CB8AC3E}">
        <p14:creationId xmlns:p14="http://schemas.microsoft.com/office/powerpoint/2010/main" val="3947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3904" y="1513370"/>
            <a:ext cx="5419344" cy="461665"/>
          </a:xfrm>
          <a:prstGeom prst="rect">
            <a:avLst/>
          </a:prstGeom>
        </p:spPr>
        <p:txBody>
          <a:bodyPr wrap="square">
            <a:spAutoFit/>
          </a:bodyPr>
          <a:lstStyle/>
          <a:p>
            <a:r>
              <a:rPr lang="en-US" sz="2400" b="1"/>
              <a:t>What Can I spend Title I funds on?</a:t>
            </a:r>
          </a:p>
        </p:txBody>
      </p:sp>
      <p:sp>
        <p:nvSpPr>
          <p:cNvPr id="4" name="Rectangle 3"/>
          <p:cNvSpPr/>
          <p:nvPr/>
        </p:nvSpPr>
        <p:spPr>
          <a:xfrm>
            <a:off x="1295402" y="2438401"/>
            <a:ext cx="8458198" cy="3323987"/>
          </a:xfrm>
          <a:prstGeom prst="rect">
            <a:avLst/>
          </a:prstGeom>
        </p:spPr>
        <p:txBody>
          <a:bodyPr wrap="square" anchor="t">
            <a:spAutoFit/>
          </a:bodyPr>
          <a:lstStyle/>
          <a:p>
            <a:r>
              <a:rPr lang="en-US" sz="2400" dirty="0"/>
              <a:t>In general, Title I funds may be used for:</a:t>
            </a:r>
          </a:p>
          <a:p>
            <a:pPr lvl="3">
              <a:buFont typeface="Arial" panose="020B0604020202020204" pitchFamily="34" charset="0"/>
              <a:buChar char="•"/>
            </a:pPr>
            <a:r>
              <a:rPr lang="en-US" altLang="en-US" sz="2400" dirty="0"/>
              <a:t>additional supplementary staff,</a:t>
            </a:r>
          </a:p>
          <a:p>
            <a:pPr lvl="3">
              <a:buFont typeface="Arial" panose="020B0604020202020204" pitchFamily="34" charset="0"/>
              <a:buChar char="•"/>
            </a:pPr>
            <a:r>
              <a:rPr lang="en-US" altLang="en-US" sz="2400" dirty="0"/>
              <a:t>additional training for school staff,</a:t>
            </a:r>
          </a:p>
          <a:p>
            <a:pPr lvl="3">
              <a:buFont typeface="Arial" panose="020B0604020202020204" pitchFamily="34" charset="0"/>
              <a:buChar char="•"/>
            </a:pPr>
            <a:r>
              <a:rPr lang="en-US" altLang="en-US" sz="2400" dirty="0"/>
              <a:t>extra time for instruction (before and/or after school programs),</a:t>
            </a:r>
          </a:p>
          <a:p>
            <a:pPr lvl="3">
              <a:buFont typeface="Arial" panose="020B0604020202020204" pitchFamily="34" charset="0"/>
              <a:buChar char="•"/>
            </a:pPr>
            <a:r>
              <a:rPr lang="en-US" altLang="en-US" sz="2400" dirty="0"/>
              <a:t>parent and family engagement activities, and/or</a:t>
            </a:r>
          </a:p>
          <a:p>
            <a:pPr lvl="3">
              <a:buFont typeface="Arial" panose="020B0604020202020204" pitchFamily="34" charset="0"/>
              <a:buChar char="•"/>
            </a:pPr>
            <a:r>
              <a:rPr lang="en-US" altLang="en-US" sz="2400" dirty="0"/>
              <a:t>a variety of supplemental teaching materials, equipment, and technology.</a:t>
            </a:r>
          </a:p>
          <a:p>
            <a:pPr lvl="1"/>
            <a:endParaRPr lang="en-US" dirty="0"/>
          </a:p>
        </p:txBody>
      </p:sp>
      <p:pic>
        <p:nvPicPr>
          <p:cNvPr id="5" name="Picture 4" descr="IRIS | Page 6: &lt;strong&gt;Instructional&lt;/strong&gt; Methods"/>
          <p:cNvPicPr>
            <a:picLocks noChangeAspect="1"/>
          </p:cNvPicPr>
          <p:nvPr/>
        </p:nvPicPr>
        <p:blipFill>
          <a:blip r:embed="rId2"/>
          <a:stretch>
            <a:fillRect/>
          </a:stretch>
        </p:blipFill>
        <p:spPr>
          <a:xfrm>
            <a:off x="8353098" y="5097880"/>
            <a:ext cx="2272151" cy="1329016"/>
          </a:xfrm>
          <a:prstGeom prst="rect">
            <a:avLst/>
          </a:prstGeom>
        </p:spPr>
      </p:pic>
    </p:spTree>
    <p:extLst>
      <p:ext uri="{BB962C8B-B14F-4D97-AF65-F5344CB8AC3E}">
        <p14:creationId xmlns:p14="http://schemas.microsoft.com/office/powerpoint/2010/main" val="133720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629400" cy="1143000"/>
          </a:xfrm>
        </p:spPr>
        <p:txBody>
          <a:bodyPr>
            <a:normAutofit/>
          </a:bodyPr>
          <a:lstStyle/>
          <a:p>
            <a:r>
              <a:rPr lang="en-US" sz="2800" dirty="0"/>
              <a:t>How does KBE use Title I money?</a:t>
            </a:r>
          </a:p>
        </p:txBody>
      </p:sp>
      <p:sp>
        <p:nvSpPr>
          <p:cNvPr id="3" name="Content Placeholder 2"/>
          <p:cNvSpPr>
            <a:spLocks noGrp="1"/>
          </p:cNvSpPr>
          <p:nvPr>
            <p:ph idx="1"/>
          </p:nvPr>
        </p:nvSpPr>
        <p:spPr>
          <a:xfrm>
            <a:off x="3581400" y="1574800"/>
            <a:ext cx="6242538" cy="4551680"/>
          </a:xfrm>
        </p:spPr>
        <p:txBody>
          <a:bodyPr>
            <a:noAutofit/>
          </a:bodyPr>
          <a:lstStyle/>
          <a:p>
            <a:pPr>
              <a:buFont typeface="Wingdings" panose="05000000000000000000" pitchFamily="2" charset="2"/>
              <a:buChar char="v"/>
            </a:pPr>
            <a:r>
              <a:rPr lang="en-US" sz="2000" dirty="0"/>
              <a:t>2 PLC Coaches</a:t>
            </a:r>
          </a:p>
          <a:p>
            <a:pPr>
              <a:buFont typeface="Wingdings" panose="05000000000000000000" pitchFamily="2" charset="2"/>
              <a:buChar char="v"/>
            </a:pPr>
            <a:r>
              <a:rPr lang="en-US" sz="2000" dirty="0"/>
              <a:t>Keeps our school updated on technology</a:t>
            </a:r>
          </a:p>
          <a:p>
            <a:pPr>
              <a:buFont typeface="Wingdings" panose="05000000000000000000" pitchFamily="2" charset="2"/>
              <a:buChar char="v"/>
            </a:pPr>
            <a:r>
              <a:rPr lang="en-US" sz="2000" dirty="0"/>
              <a:t>Each classroom has computers and a Promethean Board</a:t>
            </a:r>
          </a:p>
          <a:p>
            <a:pPr>
              <a:buFont typeface="Wingdings" panose="05000000000000000000" pitchFamily="2" charset="2"/>
              <a:buChar char="v"/>
            </a:pPr>
            <a:r>
              <a:rPr lang="en-US" sz="2000" dirty="0"/>
              <a:t>Each grade has a laptop cart</a:t>
            </a:r>
          </a:p>
          <a:p>
            <a:pPr>
              <a:buFont typeface="Wingdings" panose="05000000000000000000" pitchFamily="2" charset="2"/>
              <a:buChar char="v"/>
            </a:pPr>
            <a:r>
              <a:rPr lang="en-US" sz="2000" dirty="0"/>
              <a:t>Computer lab </a:t>
            </a:r>
          </a:p>
          <a:p>
            <a:pPr>
              <a:buFont typeface="Wingdings" panose="05000000000000000000" pitchFamily="2" charset="2"/>
              <a:buChar char="v"/>
            </a:pPr>
            <a:r>
              <a:rPr lang="en-US" sz="2000" dirty="0"/>
              <a:t>Resources for classrooms</a:t>
            </a:r>
          </a:p>
          <a:p>
            <a:endParaRPr lang="en-US" dirty="0"/>
          </a:p>
          <a:p>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FA4015C7-875C-4EDA-A6A9-41514B133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701" y="3943350"/>
            <a:ext cx="2257425" cy="1847850"/>
          </a:xfrm>
          <a:prstGeom prst="rect">
            <a:avLst/>
          </a:prstGeom>
        </p:spPr>
      </p:pic>
    </p:spTree>
    <p:extLst>
      <p:ext uri="{BB962C8B-B14F-4D97-AF65-F5344CB8AC3E}">
        <p14:creationId xmlns:p14="http://schemas.microsoft.com/office/powerpoint/2010/main" val="218116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95555-A585-4C67-AF0E-4542B5473422}"/>
              </a:ext>
            </a:extLst>
          </p:cNvPr>
          <p:cNvSpPr txBox="1"/>
          <p:nvPr/>
        </p:nvSpPr>
        <p:spPr>
          <a:xfrm>
            <a:off x="812800" y="953477"/>
            <a:ext cx="10230338" cy="4031873"/>
          </a:xfrm>
          <a:prstGeom prst="rect">
            <a:avLst/>
          </a:prstGeom>
          <a:noFill/>
        </p:spPr>
        <p:txBody>
          <a:bodyPr wrap="square" rtlCol="0">
            <a:spAutoFit/>
          </a:bodyPr>
          <a:lstStyle/>
          <a:p>
            <a:pPr algn="ctr"/>
            <a:r>
              <a:rPr lang="en-US" sz="4000" dirty="0"/>
              <a:t>School Curriculum</a:t>
            </a:r>
          </a:p>
          <a:p>
            <a:pPr algn="ctr"/>
            <a:endParaRPr lang="en-US" dirty="0"/>
          </a:p>
          <a:p>
            <a:pPr marL="285750" indent="-285750" algn="ctr">
              <a:buFont typeface="Arial" panose="020B0604020202020204" pitchFamily="34" charset="0"/>
              <a:buChar char="•"/>
            </a:pPr>
            <a:r>
              <a:rPr lang="en-US" sz="3600" dirty="0"/>
              <a:t>Reading – Wonders/Reading Horizons/Ready Reading</a:t>
            </a:r>
          </a:p>
          <a:p>
            <a:pPr marL="285750" indent="-285750" algn="ctr">
              <a:buFont typeface="Arial" panose="020B0604020202020204" pitchFamily="34" charset="0"/>
              <a:buChar char="•"/>
            </a:pPr>
            <a:r>
              <a:rPr lang="en-US" sz="3600" dirty="0"/>
              <a:t>Math – Eureka Math /Ready Math</a:t>
            </a:r>
          </a:p>
          <a:p>
            <a:pPr marL="285750" indent="-285750" algn="ctr">
              <a:buFont typeface="Arial" panose="020B0604020202020204" pitchFamily="34" charset="0"/>
              <a:buChar char="•"/>
            </a:pPr>
            <a:r>
              <a:rPr lang="en-US" sz="3600" dirty="0"/>
              <a:t>McGraw Hill Social Studies/Social Studies Weekly/Gibbs Smith </a:t>
            </a:r>
          </a:p>
          <a:p>
            <a:pPr marL="285750" indent="-285750" algn="ctr">
              <a:buFont typeface="Arial" panose="020B0604020202020204" pitchFamily="34" charset="0"/>
              <a:buChar char="•"/>
            </a:pPr>
            <a:r>
              <a:rPr lang="en-US" sz="3600" dirty="0"/>
              <a:t>Science – Inspire Science McGraw Hill</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13892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2F358-F135-44C0-AA96-E62ED6AF4BD6}"/>
              </a:ext>
            </a:extLst>
          </p:cNvPr>
          <p:cNvSpPr txBox="1"/>
          <p:nvPr/>
        </p:nvSpPr>
        <p:spPr>
          <a:xfrm>
            <a:off x="804986" y="992554"/>
            <a:ext cx="10644552" cy="3416320"/>
          </a:xfrm>
          <a:prstGeom prst="rect">
            <a:avLst/>
          </a:prstGeom>
          <a:noFill/>
        </p:spPr>
        <p:txBody>
          <a:bodyPr wrap="square" rtlCol="0">
            <a:spAutoFit/>
          </a:bodyPr>
          <a:lstStyle/>
          <a:p>
            <a:pPr algn="ctr"/>
            <a:r>
              <a:rPr lang="en-US" sz="3600" dirty="0"/>
              <a:t>Academic Assessments</a:t>
            </a:r>
          </a:p>
          <a:p>
            <a:pPr algn="ctr"/>
            <a:r>
              <a:rPr lang="en-US" sz="3600" dirty="0"/>
              <a:t>Grade Level Common Assessments</a:t>
            </a:r>
          </a:p>
          <a:p>
            <a:pPr algn="ctr"/>
            <a:r>
              <a:rPr lang="en-US" sz="3600" dirty="0"/>
              <a:t>Mastery Connect 3 times a year (Reading, Math &amp; Science)</a:t>
            </a:r>
          </a:p>
          <a:p>
            <a:pPr algn="ctr"/>
            <a:r>
              <a:rPr lang="en-US" sz="3600" dirty="0"/>
              <a:t>I-Ready 3 times a year (Reading &amp; Math)</a:t>
            </a:r>
          </a:p>
          <a:p>
            <a:pPr algn="ctr"/>
            <a:r>
              <a:rPr lang="en-US" sz="3600" dirty="0" err="1"/>
              <a:t>AimsWeb</a:t>
            </a:r>
            <a:r>
              <a:rPr lang="en-US" sz="3600" dirty="0"/>
              <a:t> Assessments (Reading &amp; Math)</a:t>
            </a:r>
          </a:p>
          <a:p>
            <a:pPr algn="ctr"/>
            <a:r>
              <a:rPr lang="en-US" sz="3600" dirty="0"/>
              <a:t>TCAP (Grades 2-5)</a:t>
            </a:r>
          </a:p>
        </p:txBody>
      </p:sp>
    </p:spTree>
    <p:extLst>
      <p:ext uri="{BB962C8B-B14F-4D97-AF65-F5344CB8AC3E}">
        <p14:creationId xmlns:p14="http://schemas.microsoft.com/office/powerpoint/2010/main" val="339042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533401"/>
            <a:ext cx="5029200" cy="461665"/>
          </a:xfrm>
          <a:prstGeom prst="rect">
            <a:avLst/>
          </a:prstGeom>
        </p:spPr>
        <p:txBody>
          <a:bodyPr wrap="square">
            <a:spAutoFit/>
          </a:bodyPr>
          <a:lstStyle/>
          <a:p>
            <a:pPr algn="ctr"/>
            <a:r>
              <a:rPr lang="en-US" sz="2400" b="1" dirty="0"/>
              <a:t>Policies for Family Engagement</a:t>
            </a:r>
            <a:endParaRPr lang="en-US" sz="2400" dirty="0"/>
          </a:p>
        </p:txBody>
      </p:sp>
      <p:sp>
        <p:nvSpPr>
          <p:cNvPr id="3" name="Rectangle 2"/>
          <p:cNvSpPr/>
          <p:nvPr/>
        </p:nvSpPr>
        <p:spPr>
          <a:xfrm>
            <a:off x="1193800" y="990600"/>
            <a:ext cx="9944100" cy="1200329"/>
          </a:xfrm>
          <a:prstGeom prst="rect">
            <a:avLst/>
          </a:prstGeom>
        </p:spPr>
        <p:txBody>
          <a:bodyPr wrap="square">
            <a:spAutoFit/>
          </a:bodyPr>
          <a:lstStyle/>
          <a:p>
            <a:r>
              <a:rPr lang="en-US" dirty="0"/>
              <a:t>Kate Bond Elementary School’s handbook  which is in our Agenda Book contains our Family Engagement Plan. All parents should have received the Agenda Book the second week of school.  In addition, it is posted on our school’s webpage.</a:t>
            </a:r>
          </a:p>
          <a:p>
            <a:r>
              <a:rPr lang="en-US" dirty="0"/>
              <a:t>There are many opportunities for parents to participate at school events.</a:t>
            </a:r>
          </a:p>
        </p:txBody>
      </p:sp>
      <p:sp>
        <p:nvSpPr>
          <p:cNvPr id="4" name="Rectangle 3"/>
          <p:cNvSpPr/>
          <p:nvPr/>
        </p:nvSpPr>
        <p:spPr>
          <a:xfrm>
            <a:off x="1193800" y="2190928"/>
            <a:ext cx="9602831" cy="1815882"/>
          </a:xfrm>
          <a:prstGeom prst="rect">
            <a:avLst/>
          </a:prstGeom>
        </p:spPr>
        <p:txBody>
          <a:bodyPr wrap="square">
            <a:spAutoFit/>
          </a:bodyPr>
          <a:lstStyle/>
          <a:p>
            <a:pPr algn="ctr"/>
            <a:r>
              <a:rPr lang="en-US" sz="2000" b="1" dirty="0"/>
              <a:t>Reporting Pupil Progress</a:t>
            </a:r>
          </a:p>
          <a:p>
            <a:pPr algn="ctr"/>
            <a:endParaRPr lang="en-US" sz="2000" b="1" dirty="0"/>
          </a:p>
          <a:p>
            <a:pPr marL="285750" indent="-285750">
              <a:buFont typeface="Arial" panose="020B0604020202020204" pitchFamily="34" charset="0"/>
              <a:buChar char="•"/>
            </a:pPr>
            <a:r>
              <a:rPr lang="en-US" dirty="0"/>
              <a:t>Grades are posted in </a:t>
            </a:r>
            <a:r>
              <a:rPr lang="en-US" dirty="0" err="1"/>
              <a:t>Powerschool</a:t>
            </a:r>
            <a:endParaRPr lang="en-US" dirty="0"/>
          </a:p>
          <a:p>
            <a:pPr marL="285750" indent="-285750">
              <a:buFont typeface="Arial" panose="020B0604020202020204" pitchFamily="34" charset="0"/>
              <a:buChar char="•"/>
            </a:pPr>
            <a:r>
              <a:rPr lang="en-US" dirty="0"/>
              <a:t>Progress Reports  every 4 ½ weeks</a:t>
            </a:r>
          </a:p>
          <a:p>
            <a:pPr marL="285750" indent="-285750">
              <a:buFont typeface="Arial" panose="020B0604020202020204" pitchFamily="34" charset="0"/>
              <a:buChar char="•"/>
            </a:pPr>
            <a:r>
              <a:rPr lang="en-US" dirty="0"/>
              <a:t>Report cards every 9 weeks</a:t>
            </a:r>
          </a:p>
          <a:p>
            <a:endParaRPr lang="en-US" dirty="0"/>
          </a:p>
        </p:txBody>
      </p:sp>
      <p:sp>
        <p:nvSpPr>
          <p:cNvPr id="5" name="Rectangle 4"/>
          <p:cNvSpPr/>
          <p:nvPr/>
        </p:nvSpPr>
        <p:spPr>
          <a:xfrm>
            <a:off x="1066800" y="3620631"/>
            <a:ext cx="10198100" cy="2523768"/>
          </a:xfrm>
          <a:prstGeom prst="rect">
            <a:avLst/>
          </a:prstGeom>
        </p:spPr>
        <p:txBody>
          <a:bodyPr wrap="square">
            <a:spAutoFit/>
          </a:bodyPr>
          <a:lstStyle/>
          <a:p>
            <a:pPr algn="ctr"/>
            <a:r>
              <a:rPr lang="en-US" sz="3200" b="1" dirty="0"/>
              <a:t>Parent Conferences</a:t>
            </a:r>
          </a:p>
          <a:p>
            <a:r>
              <a:rPr lang="en-US" dirty="0"/>
              <a:t>Kate Bond Elementary will hold parent conferences where the progress of students will be discussed and explained.</a:t>
            </a:r>
          </a:p>
          <a:p>
            <a:pPr marL="285750" indent="-285750">
              <a:buFont typeface="Arial" panose="020B0604020202020204" pitchFamily="34" charset="0"/>
              <a:buChar char="•"/>
            </a:pPr>
            <a:r>
              <a:rPr lang="en-US" dirty="0"/>
              <a:t>Thursday September 8th</a:t>
            </a:r>
          </a:p>
          <a:p>
            <a:pPr marL="285750" indent="-285750">
              <a:buFont typeface="Arial" panose="020B0604020202020204" pitchFamily="34" charset="0"/>
              <a:buChar char="•"/>
            </a:pPr>
            <a:r>
              <a:rPr lang="en-US" dirty="0"/>
              <a:t>Thursday February 16th</a:t>
            </a:r>
          </a:p>
          <a:p>
            <a:pPr marL="285750" indent="-285750">
              <a:buFont typeface="Arial" panose="020B0604020202020204" pitchFamily="34" charset="0"/>
              <a:buChar char="•"/>
            </a:pPr>
            <a:r>
              <a:rPr lang="en-US" dirty="0"/>
              <a:t> Teachers will schedule meetings before school, during their planning time, and after school to accommodate parent schedules throughout the school year.  Each teacher also has “office hours” to communicate with parents.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90600"/>
            <a:ext cx="6705600" cy="954107"/>
          </a:xfrm>
          <a:prstGeom prst="rect">
            <a:avLst/>
          </a:prstGeom>
          <a:noFill/>
        </p:spPr>
        <p:txBody>
          <a:bodyPr wrap="square" rtlCol="0">
            <a:spAutoFit/>
          </a:bodyPr>
          <a:lstStyle/>
          <a:p>
            <a:r>
              <a:rPr lang="en-US" sz="2800" dirty="0"/>
              <a:t>Parental Involvement Requirements</a:t>
            </a:r>
          </a:p>
          <a:p>
            <a:endParaRPr lang="en-US" sz="2800" dirty="0"/>
          </a:p>
        </p:txBody>
      </p:sp>
      <p:sp>
        <p:nvSpPr>
          <p:cNvPr id="3" name="TextBox 2"/>
          <p:cNvSpPr txBox="1"/>
          <p:nvPr/>
        </p:nvSpPr>
        <p:spPr>
          <a:xfrm>
            <a:off x="2317459" y="1733794"/>
            <a:ext cx="6096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Attend School Events</a:t>
            </a:r>
          </a:p>
          <a:p>
            <a:pPr marL="285750" indent="-285750">
              <a:buFont typeface="Arial" panose="020B0604020202020204" pitchFamily="34" charset="0"/>
              <a:buChar char="•"/>
            </a:pPr>
            <a:r>
              <a:rPr lang="en-US" sz="2800" dirty="0"/>
              <a:t>Become School Supporters</a:t>
            </a:r>
          </a:p>
          <a:p>
            <a:pPr marL="285750" indent="-285750">
              <a:buFont typeface="Arial" panose="020B0604020202020204" pitchFamily="34" charset="0"/>
              <a:buChar char="•"/>
            </a:pPr>
            <a:r>
              <a:rPr lang="en-US" sz="2800" dirty="0"/>
              <a:t>Respond to memos, surveys, and questionnaires expressing ideas and concerns</a:t>
            </a:r>
          </a:p>
          <a:p>
            <a:pPr marL="285750" indent="-285750">
              <a:buFont typeface="Arial" panose="020B0604020202020204" pitchFamily="34" charset="0"/>
              <a:buChar char="•"/>
            </a:pPr>
            <a:r>
              <a:rPr lang="en-US" sz="2800" dirty="0"/>
              <a:t>Help monitor their child’s virtual lessons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5" name="Picture 4">
            <a:extLst>
              <a:ext uri="{FF2B5EF4-FFF2-40B4-BE49-F238E27FC236}">
                <a16:creationId xmlns:a16="http://schemas.microsoft.com/office/drawing/2014/main" id="{7113A64A-7D72-4334-B10E-02D82F71D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720" y="3967448"/>
            <a:ext cx="2613520" cy="1891691"/>
          </a:xfrm>
          <a:prstGeom prst="rect">
            <a:avLst/>
          </a:prstGeom>
        </p:spPr>
      </p:pic>
    </p:spTree>
    <p:extLst>
      <p:ext uri="{BB962C8B-B14F-4D97-AF65-F5344CB8AC3E}">
        <p14:creationId xmlns:p14="http://schemas.microsoft.com/office/powerpoint/2010/main" val="639104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TotalTime>
  <Words>1274</Words>
  <Application>Microsoft Office PowerPoint</Application>
  <PresentationFormat>Widescreen</PresentationFormat>
  <Paragraphs>129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Garamond</vt:lpstr>
      <vt:lpstr>Gill Sans MT</vt:lpstr>
      <vt:lpstr>Wingdings</vt:lpstr>
      <vt:lpstr>Organic</vt:lpstr>
      <vt:lpstr>Kate Bond Elementary  Title I Annual Meeting August 17, 2022</vt:lpstr>
      <vt:lpstr>Title I (pronounced “Title One”) is the largest federally funded program for elementary, middle, and high schools. Through Title I, the Federal government gives money to school districts around the country based on the number of low-income families in each district.  </vt:lpstr>
      <vt:lpstr>Title I was passed in 1965 under the Elementary and Secondary Education Act (ESEA). It is the largest federal assistance program for our nation’s schools.  Title I schools receive extra funding (Title I dollars) from the federal government. These dollars are used to: identify students experiencing academic difficulties and provide assistance to help these students; purchase additional staff, programs, materials, and/or supplies; and conduct parent and family engagement meetings, trainings, events, and/or activities. </vt:lpstr>
      <vt:lpstr>PowerPoint Presentation</vt:lpstr>
      <vt:lpstr>How does KBE use Title I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Parent’s Right to Know</vt:lpstr>
      <vt:lpstr>All parents will receive information on the following:</vt:lpstr>
      <vt:lpstr>School/Parent Compact</vt:lpstr>
      <vt:lpstr>Student Code of Conduct</vt:lpstr>
      <vt:lpstr>PowerPoint Presentation</vt:lpstr>
      <vt:lpstr>Get to know your child’s school…….</vt:lpstr>
      <vt:lpstr>If you need more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 Bond Elementary Annual Title I Meeting September 2020</dc:title>
  <dc:creator>LISA C AVEN</dc:creator>
  <cp:lastModifiedBy>LISA C AVEN</cp:lastModifiedBy>
  <cp:revision>18</cp:revision>
  <cp:lastPrinted>2021-09-23T14:00:43Z</cp:lastPrinted>
  <dcterms:created xsi:type="dcterms:W3CDTF">2020-09-09T15:22:53Z</dcterms:created>
  <dcterms:modified xsi:type="dcterms:W3CDTF">2022-08-15T18:29:05Z</dcterms:modified>
</cp:coreProperties>
</file>